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9" r:id="rId4"/>
    <p:sldId id="260" r:id="rId5"/>
    <p:sldId id="263" r:id="rId6"/>
    <p:sldId id="261" r:id="rId7"/>
    <p:sldId id="262" r:id="rId8"/>
    <p:sldId id="258" r:id="rId9"/>
    <p:sldId id="264"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0053" autoAdjust="0"/>
  </p:normalViewPr>
  <p:slideViewPr>
    <p:cSldViewPr snapToGrid="0" snapToObjects="1">
      <p:cViewPr varScale="1">
        <p:scale>
          <a:sx n="55" d="100"/>
          <a:sy n="55" d="100"/>
        </p:scale>
        <p:origin x="-17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5F4CBC-CAA7-0E4E-A2B0-840EEE717C67}" type="datetimeFigureOut">
              <a:rPr lang="en-US" smtClean="0"/>
              <a:pPr/>
              <a:t>12/18/2013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7DC04-9554-F040-820D-A0CBFB5B4EE9}" type="slidenum">
              <a:rPr lang="en-US" smtClean="0"/>
              <a:pPr/>
              <a:t>‹Nr.›</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Akwugo</a:t>
            </a:r>
            <a:r>
              <a:rPr lang="en-US" dirty="0" smtClean="0"/>
              <a:t> </a:t>
            </a:r>
            <a:r>
              <a:rPr lang="en-US" dirty="0" err="1" smtClean="0"/>
              <a:t>Emejulu</a:t>
            </a:r>
            <a:endParaRPr lang="en-US" dirty="0" smtClean="0"/>
          </a:p>
          <a:p>
            <a:r>
              <a:rPr lang="en-US" dirty="0" smtClean="0"/>
              <a:t>Lecturer, University of Edinburgh</a:t>
            </a:r>
          </a:p>
          <a:p>
            <a:r>
              <a:rPr lang="en-US" dirty="0" smtClean="0"/>
              <a:t>Co-Director, Centre for Education for Racial Equality in Scotland</a:t>
            </a:r>
          </a:p>
          <a:p>
            <a:r>
              <a:rPr lang="en-US" dirty="0" err="1" smtClean="0"/>
              <a:t>akwugo.emejulu@ed.ac.uk</a:t>
            </a:r>
            <a:endParaRPr lang="en-US" dirty="0"/>
          </a:p>
        </p:txBody>
      </p:sp>
      <p:sp>
        <p:nvSpPr>
          <p:cNvPr id="4" name="Slide Number Placeholder 3"/>
          <p:cNvSpPr>
            <a:spLocks noGrp="1"/>
          </p:cNvSpPr>
          <p:nvPr>
            <p:ph type="sldNum" sz="quarter" idx="10"/>
          </p:nvPr>
        </p:nvSpPr>
        <p:spPr/>
        <p:txBody>
          <a:bodyPr/>
          <a:lstStyle/>
          <a:p>
            <a:fld id="{FEC7DC04-9554-F040-820D-A0CBFB5B4EE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thing to note is that</a:t>
            </a:r>
            <a:r>
              <a:rPr lang="en-US" dirty="0" err="1" smtClean="0"/>
              <a:t>intersectionality</a:t>
            </a:r>
            <a:r>
              <a:rPr lang="en-US" dirty="0" smtClean="0"/>
              <a:t>is a framework for understanding power</a:t>
            </a:r>
            <a:r>
              <a:rPr lang="en-US" baseline="0" dirty="0" smtClean="0"/>
              <a:t> and inequality. By seeking to trace systemic inequalities we can uncover ‘how things work’, who has power, how that power is sustained and what are the outcomes of the use of this kind of power.</a:t>
            </a:r>
          </a:p>
          <a:p>
            <a:endParaRPr lang="en-US" baseline="0" dirty="0" smtClean="0"/>
          </a:p>
          <a:p>
            <a:r>
              <a:rPr lang="en-US" baseline="0" dirty="0" smtClean="0"/>
              <a:t>Cho, S., Williams, K. and McCall, L. (2013) ‘Towards a field of </a:t>
            </a:r>
            <a:r>
              <a:rPr lang="en-US" baseline="0" dirty="0" err="1" smtClean="0"/>
              <a:t>intersectionality</a:t>
            </a:r>
            <a:r>
              <a:rPr lang="en-US" baseline="0" dirty="0" smtClean="0"/>
              <a:t> studies: Theory, applications and praxis’, </a:t>
            </a:r>
            <a:r>
              <a:rPr lang="en-US" i="1" baseline="0" dirty="0" smtClean="0"/>
              <a:t>Signs, </a:t>
            </a:r>
            <a:r>
              <a:rPr lang="en-US" i="0" baseline="0" dirty="0" smtClean="0"/>
              <a:t>38(4): 785-810</a:t>
            </a:r>
          </a:p>
          <a:p>
            <a:r>
              <a:rPr lang="en-US" i="0" baseline="0" dirty="0" smtClean="0"/>
              <a:t>Chun, J., </a:t>
            </a:r>
            <a:r>
              <a:rPr lang="en-US" i="0" baseline="0" dirty="0" err="1" smtClean="0"/>
              <a:t>Lipsitz</a:t>
            </a:r>
            <a:r>
              <a:rPr lang="en-US" i="0" baseline="0" dirty="0" smtClean="0"/>
              <a:t>, G. and Shin, Y. (2013) ‘</a:t>
            </a:r>
            <a:r>
              <a:rPr lang="en-US" i="0" baseline="0" dirty="0" err="1" smtClean="0"/>
              <a:t>Intersectionality</a:t>
            </a:r>
            <a:r>
              <a:rPr lang="en-US" i="0" baseline="0" dirty="0" smtClean="0"/>
              <a:t> as a social movement strategy: Asian Immigrant women advocates’, </a:t>
            </a:r>
            <a:r>
              <a:rPr lang="en-US" i="1" baseline="0" dirty="0" smtClean="0"/>
              <a:t>Signs</a:t>
            </a:r>
            <a:r>
              <a:rPr lang="en-US" i="0" baseline="0" dirty="0" smtClean="0"/>
              <a:t>, 38(4): 917-40.</a:t>
            </a:r>
          </a:p>
          <a:p>
            <a:r>
              <a:rPr lang="en-US" baseline="0" dirty="0" smtClean="0"/>
              <a:t>Davis, K. (2008) ‘</a:t>
            </a:r>
            <a:r>
              <a:rPr lang="en-US" baseline="0" dirty="0" err="1" smtClean="0"/>
              <a:t>Intersectionality</a:t>
            </a:r>
            <a:r>
              <a:rPr lang="en-US" baseline="0" dirty="0" smtClean="0"/>
              <a:t> as buzzword: A sociology of science perspective on what makes a feminist theory successful’, </a:t>
            </a:r>
            <a:r>
              <a:rPr lang="en-US" i="1" baseline="0" dirty="0" smtClean="0"/>
              <a:t>Feminist Theory, </a:t>
            </a:r>
            <a:r>
              <a:rPr lang="en-US" i="0" baseline="0" dirty="0" smtClean="0"/>
              <a:t>9(1): 67-85.</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EC7DC04-9554-F040-820D-A0CBFB5B4EE9}"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Truth, S. (1851) ‘</a:t>
            </a:r>
            <a:r>
              <a:rPr lang="en-US" dirty="0" err="1" smtClean="0"/>
              <a:t>Ain’t</a:t>
            </a:r>
            <a:r>
              <a:rPr lang="en-US" dirty="0" smtClean="0"/>
              <a:t> I a Woman?’ Speech given to </a:t>
            </a:r>
            <a:r>
              <a:rPr lang="en-US" b="0" dirty="0" smtClean="0"/>
              <a:t>the </a:t>
            </a:r>
            <a:r>
              <a:rPr lang="en-US" sz="1200" b="0" kern="1200" dirty="0" smtClean="0">
                <a:solidFill>
                  <a:schemeClr val="tx1"/>
                </a:solidFill>
                <a:latin typeface="+mn-lt"/>
                <a:ea typeface="+mn-ea"/>
                <a:cs typeface="+mn-cs"/>
              </a:rPr>
              <a:t>Women's Convention</a:t>
            </a:r>
            <a:r>
              <a:rPr lang="en-US" sz="1200" b="0" kern="1200" baseline="0" dirty="0" smtClean="0">
                <a:solidFill>
                  <a:schemeClr val="tx1"/>
                </a:solidFill>
                <a:latin typeface="+mn-lt"/>
                <a:ea typeface="+mn-ea"/>
                <a:cs typeface="+mn-cs"/>
              </a:rPr>
              <a:t> in </a:t>
            </a:r>
            <a:r>
              <a:rPr lang="en-US" sz="1200" b="0" kern="1200" dirty="0" smtClean="0">
                <a:solidFill>
                  <a:schemeClr val="tx1"/>
                </a:solidFill>
                <a:latin typeface="+mn-lt"/>
                <a:ea typeface="+mn-ea"/>
                <a:cs typeface="+mn-cs"/>
              </a:rPr>
              <a:t>Akron, Ohio. For an excellent performance of the</a:t>
            </a:r>
            <a:r>
              <a:rPr lang="en-US" sz="1200" b="0" kern="1200" baseline="0" dirty="0" smtClean="0">
                <a:solidFill>
                  <a:schemeClr val="tx1"/>
                </a:solidFill>
                <a:latin typeface="+mn-lt"/>
                <a:ea typeface="+mn-ea"/>
                <a:cs typeface="+mn-cs"/>
              </a:rPr>
              <a:t> full speech see: </a:t>
            </a:r>
            <a:r>
              <a:rPr lang="en-US" dirty="0" smtClean="0"/>
              <a:t>http://</a:t>
            </a:r>
            <a:r>
              <a:rPr lang="en-US" dirty="0" err="1" smtClean="0"/>
              <a:t>www.youtube.com/watch?v</a:t>
            </a:r>
            <a:r>
              <a:rPr lang="en-US" dirty="0" smtClean="0"/>
              <a:t>=eUdxsQ0Qsrc</a:t>
            </a:r>
            <a:endParaRPr lang="en-US" dirty="0"/>
          </a:p>
        </p:txBody>
      </p:sp>
      <p:sp>
        <p:nvSpPr>
          <p:cNvPr id="4" name="Slide Number Placeholder 3"/>
          <p:cNvSpPr>
            <a:spLocks noGrp="1"/>
          </p:cNvSpPr>
          <p:nvPr>
            <p:ph type="sldNum" sz="quarter" idx="10"/>
          </p:nvPr>
        </p:nvSpPr>
        <p:spPr/>
        <p:txBody>
          <a:bodyPr/>
          <a:lstStyle/>
          <a:p>
            <a:fld id="{FEC7DC04-9554-F040-820D-A0CBFB5B4EE9}"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Lorde</a:t>
            </a:r>
            <a:r>
              <a:rPr lang="en-US" dirty="0" smtClean="0"/>
              <a:t>,</a:t>
            </a:r>
            <a:r>
              <a:rPr lang="en-US" baseline="0" dirty="0" smtClean="0"/>
              <a:t> A. (2013) </a:t>
            </a:r>
            <a:r>
              <a:rPr lang="en-US" i="1" baseline="0" dirty="0" smtClean="0"/>
              <a:t>Sister Outsider: Essays and Speeches.</a:t>
            </a:r>
            <a:r>
              <a:rPr lang="en-US" i="0" baseline="0" dirty="0" smtClean="0"/>
              <a:t> New York: Ten Speed Press.</a:t>
            </a:r>
            <a:endParaRPr lang="en-US" dirty="0"/>
          </a:p>
        </p:txBody>
      </p:sp>
      <p:sp>
        <p:nvSpPr>
          <p:cNvPr id="4" name="Slide Number Placeholder 3"/>
          <p:cNvSpPr>
            <a:spLocks noGrp="1"/>
          </p:cNvSpPr>
          <p:nvPr>
            <p:ph type="sldNum" sz="quarter" idx="10"/>
          </p:nvPr>
        </p:nvSpPr>
        <p:spPr/>
        <p:txBody>
          <a:bodyPr/>
          <a:lstStyle/>
          <a:p>
            <a:fld id="{FEC7DC04-9554-F040-820D-A0CBFB5B4EE9}"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Nandi, A. and Platt, L. (2010) </a:t>
            </a:r>
            <a:r>
              <a:rPr lang="en-US" sz="1200" b="0" i="1" kern="1200" dirty="0" smtClean="0">
                <a:solidFill>
                  <a:schemeClr val="tx1"/>
                </a:solidFill>
                <a:latin typeface="+mn-lt"/>
                <a:ea typeface="+mn-ea"/>
                <a:cs typeface="+mn-cs"/>
              </a:rPr>
              <a:t>Ethnic Minority Women's Poverty and Economic Well Being. </a:t>
            </a:r>
            <a:r>
              <a:rPr lang="en-US" sz="1200" b="0" i="0" kern="1200" dirty="0" smtClean="0">
                <a:solidFill>
                  <a:schemeClr val="tx1"/>
                </a:solidFill>
                <a:latin typeface="+mn-lt"/>
                <a:ea typeface="+mn-ea"/>
                <a:cs typeface="+mn-cs"/>
              </a:rPr>
              <a:t>Government</a:t>
            </a:r>
            <a:r>
              <a:rPr lang="en-US" sz="1200" b="0" i="0" kern="1200" baseline="0" dirty="0" smtClean="0">
                <a:solidFill>
                  <a:schemeClr val="tx1"/>
                </a:solidFill>
                <a:latin typeface="+mn-lt"/>
                <a:ea typeface="+mn-ea"/>
                <a:cs typeface="+mn-cs"/>
              </a:rPr>
              <a:t> Equalities Office,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https://www.gov.uk/government/uploads/system/uploads/attachment_data/file/85529/ethnic-minority-women_s-poverty.pdf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0" i="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EC7DC04-9554-F040-820D-A0CBFB5B4EE9}"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Lily Allen is seeking to make a feminist video critiquing sexism and crass consumerism in the music industry and popular culture</a:t>
            </a:r>
          </a:p>
          <a:p>
            <a:r>
              <a:rPr lang="en-US" baseline="0" dirty="0" smtClean="0"/>
              <a:t>But to which women is she referring? Why is she reproducing these problematic images? Why make this feminist point on the backs of black women?</a:t>
            </a:r>
          </a:p>
          <a:p>
            <a:r>
              <a:rPr lang="en-US" baseline="0" dirty="0" smtClean="0"/>
              <a:t>For the full video see: http://</a:t>
            </a:r>
            <a:r>
              <a:rPr lang="en-US" baseline="0" dirty="0" err="1" smtClean="0"/>
              <a:t>www.youtube.com/watch?v</a:t>
            </a:r>
            <a:r>
              <a:rPr lang="en-US" baseline="0" dirty="0" smtClean="0"/>
              <a:t>=E0CazRHB0so</a:t>
            </a:r>
          </a:p>
          <a:p>
            <a:endParaRPr lang="en-US" baseline="0" dirty="0" smtClean="0"/>
          </a:p>
        </p:txBody>
      </p:sp>
      <p:sp>
        <p:nvSpPr>
          <p:cNvPr id="4" name="Slide Number Placeholder 3"/>
          <p:cNvSpPr>
            <a:spLocks noGrp="1"/>
          </p:cNvSpPr>
          <p:nvPr>
            <p:ph type="sldNum" sz="quarter" idx="10"/>
          </p:nvPr>
        </p:nvSpPr>
        <p:spPr/>
        <p:txBody>
          <a:bodyPr/>
          <a:lstStyle/>
          <a:p>
            <a:fld id="{FEC7DC04-9554-F040-820D-A0CBFB5B4EE9}"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13A5EFF-17A4-8441-9EF7-38CDACEFC9AC}" type="datetimeFigureOut">
              <a:rPr lang="en-US" smtClean="0"/>
              <a:pPr/>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D1351-286C-C643-B086-1E10CDCE37D4}"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A5EFF-17A4-8441-9EF7-38CDACEFC9AC}" type="datetimeFigureOut">
              <a:rPr lang="en-US" smtClean="0"/>
              <a:pPr/>
              <a:t>12/18/2013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D1351-286C-C643-B086-1E10CDCE37D4}"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7500"/>
            <a:ext cx="7772400" cy="1470025"/>
          </a:xfrm>
        </p:spPr>
        <p:txBody>
          <a:bodyPr/>
          <a:lstStyle/>
          <a:p>
            <a:r>
              <a:rPr lang="en-US" dirty="0" err="1" smtClean="0"/>
              <a:t>Intersectionality</a:t>
            </a:r>
            <a:r>
              <a:rPr lang="en-US" dirty="0" smtClean="0"/>
              <a:t>: </a:t>
            </a:r>
            <a:br>
              <a:rPr lang="en-US" dirty="0" smtClean="0"/>
            </a:br>
            <a:r>
              <a:rPr lang="en-US" dirty="0" smtClean="0"/>
              <a:t>A Short Introduction</a:t>
            </a:r>
            <a:endParaRPr lang="en-US" dirty="0"/>
          </a:p>
        </p:txBody>
      </p:sp>
      <p:sp>
        <p:nvSpPr>
          <p:cNvPr id="3" name="Subtitle 2"/>
          <p:cNvSpPr>
            <a:spLocks noGrp="1"/>
          </p:cNvSpPr>
          <p:nvPr>
            <p:ph type="subTitle" idx="1"/>
          </p:nvPr>
        </p:nvSpPr>
        <p:spPr>
          <a:xfrm>
            <a:off x="1371600" y="3575071"/>
            <a:ext cx="6400800" cy="1752600"/>
          </a:xfrm>
        </p:spPr>
        <p:txBody>
          <a:bodyPr>
            <a:normAutofit fontScale="85000" lnSpcReduction="10000"/>
          </a:bodyPr>
          <a:lstStyle/>
          <a:p>
            <a:r>
              <a:rPr lang="en-US" dirty="0" smtClean="0"/>
              <a:t>Dr. </a:t>
            </a:r>
            <a:r>
              <a:rPr lang="en-US" dirty="0" err="1" smtClean="0"/>
              <a:t>Akwugo</a:t>
            </a:r>
            <a:r>
              <a:rPr lang="en-US" dirty="0" smtClean="0"/>
              <a:t> </a:t>
            </a:r>
            <a:r>
              <a:rPr lang="en-US" dirty="0" err="1" smtClean="0"/>
              <a:t>Emejulu</a:t>
            </a:r>
            <a:r>
              <a:rPr lang="en-US" dirty="0" smtClean="0"/>
              <a:t>, University of Edinburgh</a:t>
            </a:r>
          </a:p>
          <a:p>
            <a:r>
              <a:rPr lang="en-GB" dirty="0"/>
              <a:t>Intersecting Childhood Identities, Inequalities and </a:t>
            </a:r>
            <a:r>
              <a:rPr lang="en-GB" dirty="0" smtClean="0"/>
              <a:t>Rights Seminar Series</a:t>
            </a:r>
          </a:p>
          <a:p>
            <a:r>
              <a:rPr lang="en-US" dirty="0" smtClean="0"/>
              <a:t>2</a:t>
            </a:r>
            <a:r>
              <a:rPr lang="en-US" baseline="30000" dirty="0" smtClean="0"/>
              <a:t>nd</a:t>
            </a:r>
            <a:r>
              <a:rPr lang="en-US" dirty="0" smtClean="0"/>
              <a:t> December 2013</a:t>
            </a:r>
            <a:endParaRPr lang="en-US" dirty="0"/>
          </a:p>
        </p:txBody>
      </p:sp>
      <p:pic>
        <p:nvPicPr>
          <p:cNvPr id="4" name="Picture 2"/>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215311" y="5638800"/>
            <a:ext cx="6627713" cy="105912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pic>
        <p:nvPicPr>
          <p:cNvPr id="5" name="Picture 4"/>
          <p:cNvPicPr>
            <a:picLocks noChangeAspect="1"/>
          </p:cNvPicPr>
          <p:nvPr/>
        </p:nvPicPr>
        <p:blipFill>
          <a:blip r:embed="rId4">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7406987" y="5122587"/>
            <a:ext cx="1560977" cy="173541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47195"/>
          </a:xfrm>
        </p:spPr>
        <p:txBody>
          <a:bodyPr>
            <a:normAutofit fontScale="90000"/>
          </a:bodyPr>
          <a:lstStyle/>
          <a:p>
            <a:r>
              <a:rPr lang="en-US" dirty="0" err="1" smtClean="0"/>
              <a:t>Intersectionality</a:t>
            </a:r>
            <a:r>
              <a:rPr lang="en-US" dirty="0" smtClean="0"/>
              <a:t> and children’s rights</a:t>
            </a:r>
            <a:endParaRPr lang="en-US" dirty="0"/>
          </a:p>
        </p:txBody>
      </p:sp>
      <p:sp>
        <p:nvSpPr>
          <p:cNvPr id="3" name="Content Placeholder 2"/>
          <p:cNvSpPr>
            <a:spLocks noGrp="1"/>
          </p:cNvSpPr>
          <p:nvPr>
            <p:ph idx="1"/>
          </p:nvPr>
        </p:nvSpPr>
        <p:spPr>
          <a:xfrm>
            <a:off x="306917" y="1312333"/>
            <a:ext cx="8379883" cy="5291667"/>
          </a:xfrm>
        </p:spPr>
        <p:txBody>
          <a:bodyPr>
            <a:normAutofit fontScale="92500" lnSpcReduction="20000"/>
          </a:bodyPr>
          <a:lstStyle/>
          <a:p>
            <a:r>
              <a:rPr lang="en-US" dirty="0" smtClean="0"/>
              <a:t>Which ‘children’ count in the dominant practices and campaigns in this field?</a:t>
            </a:r>
          </a:p>
          <a:p>
            <a:endParaRPr lang="en-US" dirty="0" smtClean="0"/>
          </a:p>
          <a:p>
            <a:r>
              <a:rPr lang="en-US" dirty="0" smtClean="0"/>
              <a:t>How do the dynamics of race/class/gender/sexuality/disability shape children’s lives?</a:t>
            </a:r>
          </a:p>
          <a:p>
            <a:endParaRPr lang="en-US" dirty="0" smtClean="0"/>
          </a:p>
          <a:p>
            <a:r>
              <a:rPr lang="en-US" dirty="0" smtClean="0"/>
              <a:t>How do these dynamics serve as resources for children?</a:t>
            </a:r>
          </a:p>
          <a:p>
            <a:endParaRPr lang="en-US" dirty="0" smtClean="0"/>
          </a:p>
          <a:p>
            <a:r>
              <a:rPr lang="en-US" dirty="0" smtClean="0"/>
              <a:t>What kinds of alliances need to be built across different groups to effectively address children’s intersectional inequalities?</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417638"/>
            <a:ext cx="8229600" cy="5028162"/>
          </a:xfrm>
        </p:spPr>
        <p:txBody>
          <a:bodyPr>
            <a:normAutofit/>
          </a:bodyPr>
          <a:lstStyle/>
          <a:p>
            <a:r>
              <a:rPr lang="en-US" dirty="0" smtClean="0"/>
              <a:t>What is </a:t>
            </a:r>
            <a:r>
              <a:rPr lang="en-US" dirty="0" err="1" smtClean="0"/>
              <a:t>intersectionality</a:t>
            </a:r>
            <a:r>
              <a:rPr lang="en-US" dirty="0" smtClean="0"/>
              <a:t> and why does it matter?</a:t>
            </a:r>
          </a:p>
          <a:p>
            <a:endParaRPr lang="en-US" dirty="0" smtClean="0"/>
          </a:p>
          <a:p>
            <a:r>
              <a:rPr lang="en-US" dirty="0" smtClean="0"/>
              <a:t>Thinking about difference and the impact of intersectional inequalities</a:t>
            </a:r>
          </a:p>
          <a:p>
            <a:endParaRPr lang="en-US" dirty="0" smtClean="0"/>
          </a:p>
          <a:p>
            <a:r>
              <a:rPr lang="en-US" dirty="0" smtClean="0"/>
              <a:t>Doing </a:t>
            </a:r>
            <a:r>
              <a:rPr lang="en-US" dirty="0" err="1" smtClean="0"/>
              <a:t>intersectionality</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intersectionality</a:t>
            </a:r>
            <a:r>
              <a:rPr lang="en-US" dirty="0" smtClean="0"/>
              <a:t>?</a:t>
            </a:r>
            <a:endParaRPr lang="en-US" dirty="0"/>
          </a:p>
        </p:txBody>
      </p:sp>
      <p:sp>
        <p:nvSpPr>
          <p:cNvPr id="3" name="Content Placeholder 2"/>
          <p:cNvSpPr>
            <a:spLocks noGrp="1"/>
          </p:cNvSpPr>
          <p:nvPr>
            <p:ph idx="1"/>
          </p:nvPr>
        </p:nvSpPr>
        <p:spPr/>
        <p:txBody>
          <a:bodyPr/>
          <a:lstStyle/>
          <a:p>
            <a:r>
              <a:rPr lang="en-US" dirty="0" smtClean="0"/>
              <a:t>‘An analytic sensibility’ (Cho et al 2013)</a:t>
            </a:r>
          </a:p>
          <a:p>
            <a:r>
              <a:rPr lang="en-US" dirty="0" smtClean="0"/>
              <a:t>‘Concerns the way things work rather than who people are’ (Chun et al 2013)</a:t>
            </a:r>
          </a:p>
          <a:p>
            <a:endParaRPr lang="en-US" dirty="0" smtClean="0"/>
          </a:p>
          <a:p>
            <a:r>
              <a:rPr lang="en-US" dirty="0" smtClean="0"/>
              <a:t>‘The </a:t>
            </a:r>
            <a:r>
              <a:rPr lang="en-US" b="1" u="sng" dirty="0" smtClean="0"/>
              <a:t>interaction between </a:t>
            </a:r>
            <a:r>
              <a:rPr lang="en-US" dirty="0" smtClean="0"/>
              <a:t>gender, race and other </a:t>
            </a:r>
            <a:r>
              <a:rPr lang="en-US" b="1" u="sng" dirty="0" smtClean="0"/>
              <a:t>categories of difference</a:t>
            </a:r>
            <a:r>
              <a:rPr lang="en-US" dirty="0" smtClean="0"/>
              <a:t>…and the </a:t>
            </a:r>
            <a:r>
              <a:rPr lang="en-US" b="1" u="sng" dirty="0" smtClean="0"/>
              <a:t>outcomes</a:t>
            </a:r>
            <a:r>
              <a:rPr lang="en-US" dirty="0" smtClean="0"/>
              <a:t> of these interactions </a:t>
            </a:r>
            <a:r>
              <a:rPr lang="en-US" b="1" u="sng" dirty="0" smtClean="0"/>
              <a:t>in terms of power</a:t>
            </a:r>
            <a:r>
              <a:rPr lang="en-US" dirty="0" smtClean="0"/>
              <a:t>’ (Davis 2008)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difference seriously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Starting point for </a:t>
            </a:r>
            <a:r>
              <a:rPr lang="en-US" dirty="0" err="1" smtClean="0"/>
              <a:t>intersectionality</a:t>
            </a:r>
            <a:r>
              <a:rPr lang="en-US" dirty="0" smtClean="0"/>
              <a:t> is </a:t>
            </a:r>
            <a:r>
              <a:rPr lang="en-US" b="1" dirty="0" smtClean="0"/>
              <a:t>difference</a:t>
            </a:r>
          </a:p>
          <a:p>
            <a:endParaRPr lang="en-US" dirty="0" smtClean="0"/>
          </a:p>
          <a:p>
            <a:r>
              <a:rPr lang="en-US" dirty="0" err="1" smtClean="0"/>
              <a:t>Recognising</a:t>
            </a:r>
            <a:r>
              <a:rPr lang="en-US" dirty="0" smtClean="0"/>
              <a:t> how hierarchies of race, class, gender, disability, sexuality generate structural inequalities for particular groups</a:t>
            </a:r>
          </a:p>
          <a:p>
            <a:endParaRPr lang="en-US" dirty="0" smtClean="0"/>
          </a:p>
          <a:p>
            <a:r>
              <a:rPr lang="en-US" dirty="0" smtClean="0"/>
              <a:t>Understanding these inequalities are not effectively captured through dominant models that focus on individuals and/or homogenous   groups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Ain’t</a:t>
            </a:r>
            <a:r>
              <a:rPr lang="en-US" dirty="0" smtClean="0"/>
              <a:t> I a Woman? </a:t>
            </a:r>
            <a:br>
              <a:rPr lang="en-US" dirty="0" smtClean="0"/>
            </a:br>
            <a:r>
              <a:rPr lang="en-US" dirty="0" smtClean="0"/>
              <a:t>Sojourner Truth (1851)</a:t>
            </a:r>
            <a:endParaRPr lang="en-US" dirty="0"/>
          </a:p>
        </p:txBody>
      </p:sp>
      <p:sp>
        <p:nvSpPr>
          <p:cNvPr id="3" name="Content Placeholder 2"/>
          <p:cNvSpPr>
            <a:spLocks noGrp="1"/>
          </p:cNvSpPr>
          <p:nvPr>
            <p:ph idx="1"/>
          </p:nvPr>
        </p:nvSpPr>
        <p:spPr>
          <a:xfrm>
            <a:off x="3801533" y="1600200"/>
            <a:ext cx="4633383" cy="4718050"/>
          </a:xfrm>
        </p:spPr>
        <p:txBody>
          <a:bodyPr>
            <a:normAutofit fontScale="92500" lnSpcReduction="20000"/>
          </a:bodyPr>
          <a:lstStyle/>
          <a:p>
            <a:pPr>
              <a:buNone/>
            </a:pPr>
            <a:r>
              <a:rPr lang="en-US" dirty="0" smtClean="0"/>
              <a:t>‘That man over there says</a:t>
            </a:r>
          </a:p>
          <a:p>
            <a:pPr>
              <a:buNone/>
            </a:pPr>
            <a:r>
              <a:rPr lang="en-US" dirty="0" smtClean="0"/>
              <a:t>that women need to be </a:t>
            </a:r>
          </a:p>
          <a:p>
            <a:pPr>
              <a:buNone/>
            </a:pPr>
            <a:r>
              <a:rPr lang="en-US" dirty="0" smtClean="0"/>
              <a:t>helped into carriages and </a:t>
            </a:r>
          </a:p>
          <a:p>
            <a:pPr>
              <a:buNone/>
            </a:pPr>
            <a:r>
              <a:rPr lang="en-US" dirty="0" smtClean="0"/>
              <a:t>lifted over ditches and to </a:t>
            </a:r>
          </a:p>
          <a:p>
            <a:pPr>
              <a:buNone/>
            </a:pPr>
            <a:r>
              <a:rPr lang="en-US" dirty="0" smtClean="0"/>
              <a:t>have the best place </a:t>
            </a:r>
          </a:p>
          <a:p>
            <a:pPr>
              <a:buNone/>
            </a:pPr>
            <a:r>
              <a:rPr lang="en-US" dirty="0" smtClean="0"/>
              <a:t>everywhere. Nobody ever </a:t>
            </a:r>
          </a:p>
          <a:p>
            <a:pPr>
              <a:buNone/>
            </a:pPr>
            <a:r>
              <a:rPr lang="en-US" dirty="0" smtClean="0"/>
              <a:t>helps me into carriages, or </a:t>
            </a:r>
          </a:p>
          <a:p>
            <a:pPr>
              <a:buNone/>
            </a:pPr>
            <a:r>
              <a:rPr lang="en-US" dirty="0" smtClean="0"/>
              <a:t>over mud puddles or gives </a:t>
            </a:r>
          </a:p>
          <a:p>
            <a:pPr>
              <a:buNone/>
            </a:pPr>
            <a:r>
              <a:rPr lang="en-US" dirty="0" smtClean="0"/>
              <a:t>me any best place! And </a:t>
            </a:r>
            <a:r>
              <a:rPr lang="en-US" dirty="0" err="1" smtClean="0"/>
              <a:t>ain’t</a:t>
            </a:r>
          </a:p>
          <a:p>
            <a:pPr>
              <a:buNone/>
            </a:pPr>
            <a:r>
              <a:rPr lang="en-US" dirty="0" smtClean="0"/>
              <a:t>I a woman?’</a:t>
            </a:r>
          </a:p>
          <a:p>
            <a:endParaRPr lang="en-US" dirty="0"/>
          </a:p>
        </p:txBody>
      </p:sp>
      <p:pic>
        <p:nvPicPr>
          <p:cNvPr id="6" name="Picture 5"/>
          <p:cNvPicPr>
            <a:picLocks noChangeAspect="1"/>
          </p:cNvPicPr>
          <p:nvPr/>
        </p:nvPicPr>
        <p:blipFill>
          <a:blip r:embed="rId3"/>
          <a:stretch>
            <a:fillRect/>
          </a:stretch>
        </p:blipFill>
        <p:spPr>
          <a:xfrm>
            <a:off x="457200" y="1600200"/>
            <a:ext cx="2707216" cy="347079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3029"/>
          </a:xfrm>
        </p:spPr>
        <p:txBody>
          <a:bodyPr/>
          <a:lstStyle/>
          <a:p>
            <a:r>
              <a:rPr lang="en-US" dirty="0" smtClean="0"/>
              <a:t>Inequalities at the intersections</a:t>
            </a:r>
            <a:endParaRPr lang="en-US" dirty="0"/>
          </a:p>
        </p:txBody>
      </p:sp>
      <p:sp>
        <p:nvSpPr>
          <p:cNvPr id="3" name="Content Placeholder 2"/>
          <p:cNvSpPr>
            <a:spLocks noGrp="1"/>
          </p:cNvSpPr>
          <p:nvPr>
            <p:ph idx="1"/>
          </p:nvPr>
        </p:nvSpPr>
        <p:spPr>
          <a:xfrm>
            <a:off x="457199" y="1354668"/>
            <a:ext cx="4167718" cy="4963582"/>
          </a:xfrm>
        </p:spPr>
        <p:txBody>
          <a:bodyPr>
            <a:normAutofit fontScale="85000" lnSpcReduction="10000"/>
          </a:bodyPr>
          <a:lstStyle/>
          <a:p>
            <a:r>
              <a:rPr lang="en-US" dirty="0" smtClean="0"/>
              <a:t>Being located at particular intersections of difference </a:t>
            </a:r>
            <a:r>
              <a:rPr lang="en-US" b="1" u="sng" dirty="0" smtClean="0"/>
              <a:t>matter</a:t>
            </a:r>
            <a:r>
              <a:rPr lang="en-US" dirty="0" smtClean="0"/>
              <a:t> in terms of socio-economic outcomes and power</a:t>
            </a:r>
          </a:p>
          <a:p>
            <a:endParaRPr lang="en-US" dirty="0" smtClean="0"/>
          </a:p>
          <a:p>
            <a:r>
              <a:rPr lang="en-US" dirty="0" smtClean="0"/>
              <a:t>Disparities in income and wealth and in public participation, media representations and respect are experienced at the intersections </a:t>
            </a:r>
          </a:p>
          <a:p>
            <a:endParaRPr lang="en-US" dirty="0"/>
          </a:p>
        </p:txBody>
      </p:sp>
      <p:pic>
        <p:nvPicPr>
          <p:cNvPr id="4" name="Picture 3"/>
          <p:cNvPicPr>
            <a:picLocks noChangeAspect="1"/>
          </p:cNvPicPr>
          <p:nvPr/>
        </p:nvPicPr>
        <p:blipFill>
          <a:blip r:embed="rId3"/>
          <a:stretch>
            <a:fillRect/>
          </a:stretch>
        </p:blipFill>
        <p:spPr>
          <a:xfrm>
            <a:off x="4998860" y="1354668"/>
            <a:ext cx="3472039" cy="344593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Inequalities at the intersections</a:t>
            </a:r>
            <a:endParaRPr lang="en-US" dirty="0"/>
          </a:p>
        </p:txBody>
      </p:sp>
      <p:sp>
        <p:nvSpPr>
          <p:cNvPr id="3" name="Content Placeholder 2"/>
          <p:cNvSpPr>
            <a:spLocks noGrp="1"/>
          </p:cNvSpPr>
          <p:nvPr>
            <p:ph idx="1"/>
          </p:nvPr>
        </p:nvSpPr>
        <p:spPr>
          <a:xfrm>
            <a:off x="457200" y="1417638"/>
            <a:ext cx="8229600" cy="4900612"/>
          </a:xfrm>
        </p:spPr>
        <p:txBody>
          <a:bodyPr>
            <a:normAutofit fontScale="92500" lnSpcReduction="10000"/>
          </a:bodyPr>
          <a:lstStyle/>
          <a:p>
            <a:r>
              <a:rPr lang="en-US" dirty="0"/>
              <a:t>Poverty rates for </a:t>
            </a:r>
            <a:r>
              <a:rPr lang="en-US" b="1" dirty="0"/>
              <a:t>all</a:t>
            </a:r>
            <a:r>
              <a:rPr lang="en-US" b="1" dirty="0" smtClean="0"/>
              <a:t> women </a:t>
            </a:r>
            <a:r>
              <a:rPr lang="en-US" dirty="0"/>
              <a:t>are higher than those of</a:t>
            </a:r>
            <a:r>
              <a:rPr lang="en-US" dirty="0" smtClean="0"/>
              <a:t> white men in the UK </a:t>
            </a:r>
          </a:p>
          <a:p>
            <a:endParaRPr lang="en-US" dirty="0" smtClean="0"/>
          </a:p>
          <a:p>
            <a:r>
              <a:rPr lang="en-US" b="1" dirty="0" smtClean="0"/>
              <a:t>Poverty rates are </a:t>
            </a:r>
            <a:r>
              <a:rPr lang="en-US" b="1" dirty="0"/>
              <a:t>lowest for</a:t>
            </a:r>
            <a:r>
              <a:rPr lang="en-US" b="1" dirty="0" smtClean="0"/>
              <a:t> white women</a:t>
            </a:r>
            <a:r>
              <a:rPr lang="en-US" dirty="0"/>
              <a:t>, followed by Chinese, Indian, Black Caribbean and Black African </a:t>
            </a:r>
            <a:r>
              <a:rPr lang="en-US" dirty="0" smtClean="0"/>
              <a:t>women</a:t>
            </a:r>
          </a:p>
          <a:p>
            <a:pPr>
              <a:buNone/>
            </a:pPr>
            <a:endParaRPr/>
          </a:p>
          <a:p>
            <a:r>
              <a:rPr lang="en-US" b="1" dirty="0" smtClean="0"/>
              <a:t>Pakistani </a:t>
            </a:r>
            <a:r>
              <a:rPr lang="en-US" b="1" dirty="0"/>
              <a:t>and Bangladeshi women have</a:t>
            </a:r>
            <a:r>
              <a:rPr lang="en-US" b="1" dirty="0" smtClean="0"/>
              <a:t> poverty </a:t>
            </a:r>
            <a:r>
              <a:rPr lang="en-US" b="1" dirty="0"/>
              <a:t>rates of</a:t>
            </a:r>
            <a:r>
              <a:rPr lang="en-US" b="1" dirty="0" smtClean="0"/>
              <a:t> about 50% </a:t>
            </a:r>
            <a:r>
              <a:rPr lang="en-US" b="1" dirty="0"/>
              <a:t>per cent</a:t>
            </a:r>
            <a:r>
              <a:rPr lang="en-US" dirty="0" smtClean="0"/>
              <a:t>(Nandi and Platt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735"/>
            <a:ext cx="8229600" cy="1088528"/>
          </a:xfrm>
        </p:spPr>
        <p:txBody>
          <a:bodyPr>
            <a:normAutofit/>
          </a:bodyPr>
          <a:lstStyle/>
          <a:p>
            <a:r>
              <a:rPr lang="en-US" dirty="0" smtClean="0"/>
              <a:t>Inequalities at the intersections</a:t>
            </a:r>
            <a:endParaRPr lang="en-US" dirty="0"/>
          </a:p>
        </p:txBody>
      </p:sp>
      <p:pic>
        <p:nvPicPr>
          <p:cNvPr id="6" name="Content Placeholder 5" descr="IN.jpg"/>
          <p:cNvPicPr>
            <a:picLocks noGrp="1" noChangeAspect="1"/>
          </p:cNvPicPr>
          <p:nvPr>
            <p:ph idx="1"/>
          </p:nvPr>
        </p:nvPicPr>
        <p:blipFill>
          <a:blip r:embed="rId3"/>
          <a:srcRect l="-8077" r="-8077"/>
          <a:stretch>
            <a:fillRect/>
          </a:stretch>
        </p:blipFill>
        <p:spPr>
          <a:xfrm>
            <a:off x="229176" y="1461465"/>
            <a:ext cx="8713774" cy="479224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Intersectionality</a:t>
            </a:r>
            <a:r>
              <a:rPr lang="en-US" dirty="0" smtClean="0"/>
              <a:t> as praxis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Because </a:t>
            </a:r>
            <a:r>
              <a:rPr lang="en-US" dirty="0" err="1" smtClean="0"/>
              <a:t>intersectionality</a:t>
            </a:r>
            <a:r>
              <a:rPr lang="en-US" dirty="0" smtClean="0"/>
              <a:t> was born out of   African American women’s social movements, it is about</a:t>
            </a:r>
            <a:r>
              <a:rPr lang="en-US" b="1" u="sng" dirty="0" smtClean="0"/>
              <a:t> thoughtful and committed action</a:t>
            </a:r>
          </a:p>
          <a:p>
            <a:endParaRPr lang="en-US" dirty="0" smtClean="0"/>
          </a:p>
          <a:p>
            <a:r>
              <a:rPr lang="en-US" dirty="0" err="1" smtClean="0"/>
              <a:t>Intersectionality</a:t>
            </a:r>
            <a:r>
              <a:rPr lang="en-US" dirty="0" smtClean="0"/>
              <a:t> is not about defining groups as ‘victims’ but </a:t>
            </a:r>
            <a:r>
              <a:rPr lang="en-US" dirty="0" err="1" smtClean="0"/>
              <a:t>recognising</a:t>
            </a:r>
            <a:r>
              <a:rPr lang="en-US" dirty="0" smtClean="0"/>
              <a:t> inequalities and taking practical action to address power imbalances</a:t>
            </a:r>
          </a:p>
          <a:p>
            <a:endParaRPr lang="en-US" dirty="0" smtClean="0"/>
          </a:p>
          <a:p>
            <a:r>
              <a:rPr lang="en-US" dirty="0" smtClean="0"/>
              <a:t>So, how do you ‘do’ </a:t>
            </a:r>
            <a:r>
              <a:rPr lang="en-US" dirty="0" err="1" smtClean="0"/>
              <a:t>intersectionality</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725</Words>
  <Application>Microsoft Macintosh PowerPoint</Application>
  <PresentationFormat>Bildschirmpräsentation (4:3)</PresentationFormat>
  <Paragraphs>81</Paragraphs>
  <Slides>10</Slides>
  <Notes>6</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Office Theme</vt:lpstr>
      <vt:lpstr>Intersectionality:  A Short Introduction</vt:lpstr>
      <vt:lpstr>Overview</vt:lpstr>
      <vt:lpstr>What is intersectionality?</vt:lpstr>
      <vt:lpstr>Taking difference seriously</vt:lpstr>
      <vt:lpstr>Ain’t I a Woman?  Sojourner Truth (1851)</vt:lpstr>
      <vt:lpstr>Inequalities at the intersections</vt:lpstr>
      <vt:lpstr>Inequalities at the intersections</vt:lpstr>
      <vt:lpstr>Inequalities at the intersections</vt:lpstr>
      <vt:lpstr>Intersectionality as praxis</vt:lpstr>
      <vt:lpstr>Intersectionality and children’s rights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Intersectionality:  A Short Introduction</dc:title>
  <dc:creator>Akwugo Emejulu</dc:creator>
  <cp:lastModifiedBy>Marlies</cp:lastModifiedBy>
  <cp:revision>8</cp:revision>
  <dcterms:created xsi:type="dcterms:W3CDTF">2013-12-13T15:50:32Z</dcterms:created>
  <dcterms:modified xsi:type="dcterms:W3CDTF">2013-12-18T08:56:25Z</dcterms:modified>
</cp:coreProperties>
</file>